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2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1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6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7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26B0A-8F77-4413-9525-7187821D74B6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9383" y="265834"/>
            <a:ext cx="3215555" cy="194310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WHO </a:t>
            </a:r>
            <a:r>
              <a:rPr lang="en-US" altLang="en-US" sz="1400" dirty="0">
                <a:latin typeface="Calibri" panose="020F0502020204030204" pitchFamily="34" charset="0"/>
              </a:rPr>
              <a:t>participates in this process?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Quality manager (schedules audits and reviews results)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Trained and competent internal auditors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Auditees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Management review team (review audit results)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9383" y="2421040"/>
            <a:ext cx="3363191" cy="2580451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INFORMATION</a:t>
            </a:r>
            <a:r>
              <a:rPr lang="en-US" altLang="en-US" sz="1400" dirty="0">
                <a:latin typeface="Calibri" panose="020F0502020204030204" pitchFamily="34" charset="0"/>
              </a:rPr>
              <a:t> is needed to perform the process?</a:t>
            </a:r>
            <a:r>
              <a:rPr lang="en-US" altLang="en-US" sz="1100" dirty="0">
                <a:latin typeface="Calibri" panose="020F0502020204030204" pitchFamily="34" charset="0"/>
              </a:rPr>
              <a:t> (procedures, methods, forms, information, etc.)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Approved audit schedule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Internal Audit SOP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 plan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Communication memos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Applicable standards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Laboratory’s documentation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>
                <a:latin typeface="Calibri" panose="020F0502020204030204" pitchFamily="34" charset="0"/>
              </a:rPr>
              <a:t>Process models</a:t>
            </a: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9381" y="5278582"/>
            <a:ext cx="3365574" cy="1357746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With</a:t>
            </a:r>
            <a:r>
              <a:rPr lang="en-US" altLang="en-US" sz="1400" b="1" dirty="0">
                <a:latin typeface="Calibri" panose="020F0502020204030204" pitchFamily="34" charset="0"/>
              </a:rPr>
              <a:t> WHAT? </a:t>
            </a:r>
            <a:r>
              <a:rPr lang="en-US" altLang="en-US" sz="1400" dirty="0">
                <a:latin typeface="Calibri" panose="020F0502020204030204" pitchFamily="34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</a:rPr>
              <a:t>(tools, reagents, equipment, hardware, software, infrastructure, safety, etc.)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Internal auditing tracking software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Corrective/Continual improvement tracking software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62605" y="4405745"/>
            <a:ext cx="5219051" cy="2230584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100" dirty="0"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METRICS</a:t>
            </a:r>
            <a:r>
              <a:rPr lang="en-US" altLang="en-US" sz="1400" dirty="0">
                <a:latin typeface="Calibri" panose="020F0502020204030204" pitchFamily="34" charset="0"/>
              </a:rPr>
              <a:t> are maintained to determine process effectiveness?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% of corrective and continual improvement reports completed and verified on or before the estimated completion date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Satisfaction scores from auditees and auditors after the report has been issued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% of audits started on time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Number of complaints regarding auditor performance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% of audit reports completed on time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Turnover of the audit staff</a:t>
            </a: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35812" y="1049439"/>
            <a:ext cx="2878281" cy="2895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OUTPUTS</a:t>
            </a:r>
            <a:r>
              <a:rPr lang="en-US" altLang="en-US" sz="1400" dirty="0">
                <a:latin typeface="Calibri" panose="020F0502020204030204" pitchFamily="34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Continual improvement resulting from the corrective actions taken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RECORDS: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Audit reports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Completed Checklists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Associated corrective action / continual improvement reports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7" name="Arrow: Striped Right 6"/>
          <p:cNvSpPr/>
          <p:nvPr/>
        </p:nvSpPr>
        <p:spPr>
          <a:xfrm>
            <a:off x="3926682" y="897039"/>
            <a:ext cx="2729345" cy="3048000"/>
          </a:xfrm>
          <a:prstGeom prst="stripedRightArrow">
            <a:avLst>
              <a:gd name="adj1" fmla="val 50000"/>
              <a:gd name="adj2" fmla="val 49472"/>
            </a:avLst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58998" y="1620820"/>
            <a:ext cx="19418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PROCESS</a:t>
            </a:r>
            <a:r>
              <a:rPr lang="en-US" sz="1400" dirty="0"/>
              <a:t>:</a:t>
            </a:r>
          </a:p>
          <a:p>
            <a:r>
              <a:rPr lang="en-US" sz="1400" dirty="0"/>
              <a:t>Internal Audit</a:t>
            </a:r>
          </a:p>
          <a:p>
            <a:endParaRPr lang="en-US" sz="1400" dirty="0"/>
          </a:p>
          <a:p>
            <a:r>
              <a:rPr lang="en-US" sz="1400" b="1" dirty="0"/>
              <a:t>PROCESS OWNER:</a:t>
            </a:r>
          </a:p>
          <a:p>
            <a:r>
              <a:rPr lang="en-US" sz="1400" dirty="0"/>
              <a:t>Internal audit program coordinator                  (i.e. quality manager)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162162"/>
            <a:ext cx="3344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Job Aid 1: IA Process </a:t>
            </a:r>
            <a:r>
              <a:rPr lang="en-US" b="1"/>
              <a:t>Model </a:t>
            </a:r>
            <a:r>
              <a:rPr lang="en-US" b="1" baseline="30000"/>
              <a:t>4-75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174314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208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Jan Scholtz</cp:lastModifiedBy>
  <cp:revision>16</cp:revision>
  <dcterms:created xsi:type="dcterms:W3CDTF">2016-07-24T18:07:47Z</dcterms:created>
  <dcterms:modified xsi:type="dcterms:W3CDTF">2024-06-03T08:57:35Z</dcterms:modified>
</cp:coreProperties>
</file>